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6858000" cy="9144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2448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6858000" cy="9144000"/>
            <a:chOff x="0" y="0"/>
            <a:chExt cx="6858000" cy="9144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6858000" cy="9144000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1000" y="1828801"/>
              <a:ext cx="6096000" cy="6986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Alexandra Script" pitchFamily="66" charset="0"/>
                  <a:cs typeface="Aharoni" pitchFamily="2" charset="-79"/>
                </a:rPr>
                <a:t>Уважаемые коллеги, дорогие ребята, от всей души поздравляю вас с новым учебным годом. Я уверена, и уверенность моя держится на достигнутых нами успехах, что и в новом учебном году мы порадуем себя и тех, кто нас любит и верит в нас, новыми достижениями в учёбе, смелыми творческими проектами, спортивными достижениями. От всей души надеюсь, что школьная форма не будет стеснять вас в проявлениях личной свободы, что школьные завтраки помогут продержаться до шестого урока, а радость от общения с друзьями и учителями не иссякнет до  конца учебного года. От имени всего педагогического коллектива хочу сказать, что вы у нас самые лучшие, самые талантливые, самые успешные. Поменьше разочарований и побольше побед .</a:t>
              </a:r>
            </a:p>
            <a:p>
              <a:pPr algn="ctr"/>
              <a:r>
                <a:rPr lang="ru-RU" sz="3200" i="1" dirty="0" smtClean="0">
                  <a:latin typeface="Alexandra Script" pitchFamily="66" charset="0"/>
                  <a:cs typeface="Aharoni" pitchFamily="2" charset="-79"/>
                </a:rPr>
                <a:t>Директор МОУ </a:t>
              </a:r>
              <a:r>
                <a:rPr lang="ru-RU" sz="3200" i="1" dirty="0" err="1" smtClean="0">
                  <a:latin typeface="Alexandra Script" pitchFamily="66" charset="0"/>
                  <a:cs typeface="Aharoni" pitchFamily="2" charset="-79"/>
                </a:rPr>
                <a:t>Чепоровская</a:t>
              </a:r>
              <a:r>
                <a:rPr lang="ru-RU" sz="3200" i="1" dirty="0" smtClean="0">
                  <a:latin typeface="Alexandra Script" pitchFamily="66" charset="0"/>
                  <a:cs typeface="Aharoni" pitchFamily="2" charset="-79"/>
                </a:rPr>
                <a:t> ООШ Демидова Л.В.</a:t>
              </a:r>
              <a:endParaRPr lang="ru-RU" sz="3200" dirty="0" smtClean="0">
                <a:latin typeface="Alexandra Script" pitchFamily="66" charset="0"/>
                <a:cs typeface="Aharoni" pitchFamily="2" charset="-79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04800" y="152401"/>
              <a:ext cx="4343400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Напутственное </a:t>
              </a:r>
            </a:p>
            <a:p>
              <a:pPr algn="ctr"/>
              <a:r>
                <a:rPr lang="ru-RU" sz="4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слово директора</a:t>
              </a:r>
              <a:endParaRPr lang="ru-RU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pic>
          <p:nvPicPr>
            <p:cNvPr id="1026" name="Picture 2" descr="D:\Даша\Фото Даша\2011\мамин юбилей. школа\DSCN8771.JPG"/>
            <p:cNvPicPr>
              <a:picLocks noChangeAspect="1" noChangeArrowheads="1"/>
            </p:cNvPicPr>
            <p:nvPr/>
          </p:nvPicPr>
          <p:blipFill>
            <a:blip r:embed="rId2" cstate="print"/>
            <a:srcRect l="40035" t="23447" r="41583" b="52043"/>
            <a:stretch>
              <a:fillRect/>
            </a:stretch>
          </p:blipFill>
          <p:spPr bwMode="auto">
            <a:xfrm>
              <a:off x="4800600" y="152400"/>
              <a:ext cx="1828800" cy="18288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6858000" cy="9144000"/>
            <a:chOff x="0" y="0"/>
            <a:chExt cx="6858000" cy="9144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6858000" cy="9144000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33800" y="6324600"/>
              <a:ext cx="28194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 algn="just"/>
              <a:r>
                <a:rPr lang="ru-RU" sz="1400" dirty="0" smtClean="0"/>
                <a:t>Например, в жарких регионах предлагается сдвигать начало учебного года на более поздний срок, а на Севере уже давно отправляют детей на каникулы в период полярной ночи. Однако стоит ли отказываться от старых русских традиций – большой вопрос.</a:t>
              </a:r>
            </a:p>
            <a:p>
              <a:endParaRPr lang="ru-RU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62000" y="228600"/>
              <a:ext cx="541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/>
                <a:t>Не во всех странах дети идут в школу 1 сентября</a:t>
              </a:r>
            </a:p>
          </p:txBody>
        </p:sp>
        <p:pic>
          <p:nvPicPr>
            <p:cNvPr id="1026" name="Picture 2" descr="C:\Users\демидовы\Desktop\соц.педагог\2+2\64807260.jpg"/>
            <p:cNvPicPr>
              <a:picLocks noChangeAspect="1" noChangeArrowheads="1"/>
            </p:cNvPicPr>
            <p:nvPr/>
          </p:nvPicPr>
          <p:blipFill>
            <a:blip r:embed="rId2"/>
            <a:srcRect r="3030" b="13636"/>
            <a:stretch>
              <a:fillRect/>
            </a:stretch>
          </p:blipFill>
          <p:spPr bwMode="auto">
            <a:xfrm>
              <a:off x="4191000" y="609600"/>
              <a:ext cx="2438400" cy="2895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152400" y="533400"/>
              <a:ext cx="3886200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 algn="just"/>
              <a:r>
                <a:rPr lang="ru-RU" sz="1400" dirty="0" smtClean="0"/>
                <a:t>Хотя </a:t>
              </a:r>
              <a:r>
                <a:rPr lang="ru-RU" sz="1400" b="1" dirty="0" smtClean="0"/>
                <a:t>1 сентября как День Знаний</a:t>
              </a:r>
              <a:r>
                <a:rPr lang="ru-RU" sz="1400" dirty="0" smtClean="0"/>
                <a:t> считается международным праздником, традиция начинать в этот день учебный год существует далеко не во всех странах.  Например, в Японии первый звонок звенит в апреле, а последний – в марте следующего года. В США вообще нет четко установленной даты первого дня нового учебного года. Дату определяет каждый образовательный округ: получается, что американские дети из разных штатов идут в школу в разные дни – кто-то в конце июля, кто-то в августе, а кто-то и в сентябре. В Австралии учебный год начинается в феврале, а в Германии – в середине октября.</a:t>
              </a:r>
            </a:p>
          </p:txBody>
        </p:sp>
        <p:pic>
          <p:nvPicPr>
            <p:cNvPr id="1027" name="Picture 3" descr="C:\Users\демидовы\Desktop\соц.педагог\2+2\74937864_4423325_Australia1.jpg"/>
            <p:cNvPicPr>
              <a:picLocks noChangeAspect="1" noChangeArrowheads="1"/>
            </p:cNvPicPr>
            <p:nvPr/>
          </p:nvPicPr>
          <p:blipFill>
            <a:blip r:embed="rId3"/>
            <a:srcRect l="4198" r="2000" b="7991"/>
            <a:stretch>
              <a:fillRect/>
            </a:stretch>
          </p:blipFill>
          <p:spPr bwMode="auto">
            <a:xfrm>
              <a:off x="3200400" y="3657600"/>
              <a:ext cx="3405365" cy="2438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228600" y="3733800"/>
              <a:ext cx="2895600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 algn="just"/>
              <a:r>
                <a:rPr lang="ru-RU" sz="1400" dirty="0" smtClean="0"/>
                <a:t>Кстати, в России все чаще говорят о преимуществах гибкого учебного года по модели США, ведь страна у нас большая и состоит из множества регионов, климатические особенности которых порой очень существенно различаются. Поэтому индивидуальный подход к формированию учебного графика вполне оправдан.</a:t>
              </a:r>
              <a:endParaRPr lang="ru-RU" sz="1400" dirty="0"/>
            </a:p>
          </p:txBody>
        </p:sp>
        <p:pic>
          <p:nvPicPr>
            <p:cNvPr id="1028" name="Picture 4" descr="C:\Users\демидовы\Desktop\соц.педагог\2+2\7db0907deea6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8600" y="6248400"/>
              <a:ext cx="3429000" cy="25717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6858000" cy="9248686"/>
            <a:chOff x="0" y="0"/>
            <a:chExt cx="6858000" cy="924868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6858000" cy="9144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C:\Users\демидовы\Desktop\соц.педагог\2+2\sk5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304800"/>
              <a:ext cx="5948362" cy="85344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33400" y="0"/>
              <a:ext cx="6172200" cy="9248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9500" b="1" dirty="0" smtClean="0">
                  <a:latin typeface="Arial Black" pitchFamily="34" charset="0"/>
                  <a:cs typeface="Aharoni" pitchFamily="2" charset="-79"/>
                </a:rPr>
                <a:t>С</a:t>
              </a:r>
              <a:endParaRPr lang="ru-RU" sz="59500" b="1" dirty="0">
                <a:latin typeface="Arial Black" pitchFamily="34" charset="0"/>
                <a:cs typeface="Aharoni" pitchFamily="2" charset="-79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0" y="0"/>
            <a:ext cx="6858000" cy="9248686"/>
            <a:chOff x="0" y="0"/>
            <a:chExt cx="6858000" cy="924868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6858000" cy="9144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C:\Users\демидовы\Desktop\соц.педагог\2+2\sk5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304800"/>
              <a:ext cx="5948362" cy="85344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52400" y="0"/>
              <a:ext cx="6096000" cy="9248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9500" b="1" i="1" dirty="0" smtClean="0">
                  <a:latin typeface="Arial Black" pitchFamily="34" charset="0"/>
                  <a:cs typeface="Aharoni" pitchFamily="2" charset="-79"/>
                </a:rPr>
                <a:t>1</a:t>
              </a:r>
              <a:endParaRPr lang="ru-RU" sz="59500" b="1" i="1" dirty="0">
                <a:latin typeface="Arial Black" pitchFamily="34" charset="0"/>
                <a:cs typeface="Aharoni" pitchFamily="2" charset="-79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демидовы\Desktop\соц.педагог\2+2\sk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5948362" cy="8534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2400" y="0"/>
            <a:ext cx="6553200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9500" b="1" dirty="0" smtClean="0">
                <a:latin typeface="Arial Black" pitchFamily="34" charset="0"/>
                <a:cs typeface="Aharoni" pitchFamily="2" charset="-79"/>
              </a:rPr>
              <a:t>С</a:t>
            </a:r>
            <a:endParaRPr lang="ru-RU" sz="59500" b="1" dirty="0"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0" y="0"/>
            <a:ext cx="6858000" cy="9248686"/>
            <a:chOff x="0" y="0"/>
            <a:chExt cx="6858000" cy="924868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6858000" cy="9144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C:\Users\демидовы\Desktop\соц.педагог\2+2\sk5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304800"/>
              <a:ext cx="5948362" cy="85344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533400" y="0"/>
              <a:ext cx="6172200" cy="9248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9500" b="1" dirty="0" smtClean="0">
                  <a:latin typeface="Arial Black" pitchFamily="34" charset="0"/>
                  <a:cs typeface="Aharoni" pitchFamily="2" charset="-79"/>
                </a:rPr>
                <a:t>Е</a:t>
              </a:r>
              <a:endParaRPr lang="ru-RU" sz="59500" b="1" dirty="0">
                <a:latin typeface="Arial Black" pitchFamily="34" charset="0"/>
                <a:cs typeface="Aharoni" pitchFamily="2" charset="-79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0" y="0"/>
            <a:ext cx="7086600" cy="9248686"/>
            <a:chOff x="0" y="0"/>
            <a:chExt cx="7086600" cy="924868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6858000" cy="9144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C:\Users\демидовы\Desktop\соц.педагог\2+2\sk5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304800"/>
              <a:ext cx="5948362" cy="85344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533400" y="0"/>
              <a:ext cx="6553200" cy="9248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9500" b="1" dirty="0" smtClean="0">
                  <a:latin typeface="Arial Black" pitchFamily="34" charset="0"/>
                  <a:cs typeface="Aharoni" pitchFamily="2" charset="-79"/>
                </a:rPr>
                <a:t>Н</a:t>
              </a:r>
              <a:endParaRPr lang="ru-RU" sz="59500" b="1" dirty="0">
                <a:latin typeface="Arial Black" pitchFamily="34" charset="0"/>
                <a:cs typeface="Aharoni" pitchFamily="2" charset="-79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0" y="0"/>
            <a:ext cx="6858000" cy="9248686"/>
            <a:chOff x="0" y="0"/>
            <a:chExt cx="6858000" cy="924868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6858000" cy="9144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C:\Users\демидовы\Desktop\соц.педагог\2+2\sk5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304800"/>
              <a:ext cx="5948362" cy="85344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09600" y="0"/>
              <a:ext cx="6096000" cy="9248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9500" b="1" dirty="0" smtClean="0">
                  <a:latin typeface="Arial Black" pitchFamily="34" charset="0"/>
                  <a:cs typeface="Aharoni" pitchFamily="2" charset="-79"/>
                </a:rPr>
                <a:t>Т</a:t>
              </a:r>
              <a:endParaRPr lang="ru-RU" sz="59500" b="1" dirty="0">
                <a:latin typeface="Arial Black" pitchFamily="34" charset="0"/>
                <a:cs typeface="Aharoni" pitchFamily="2" charset="-79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0" y="0"/>
            <a:ext cx="6858000" cy="9248686"/>
            <a:chOff x="0" y="0"/>
            <a:chExt cx="6858000" cy="924868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6858000" cy="9144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C:\Users\демидовы\Desktop\соц.педагог\2+2\sk5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304800"/>
              <a:ext cx="5948362" cy="85344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09600" y="0"/>
              <a:ext cx="6096000" cy="9248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9500" b="1" dirty="0" smtClean="0">
                  <a:latin typeface="Arial Black" pitchFamily="34" charset="0"/>
                  <a:cs typeface="Aharoni" pitchFamily="2" charset="-79"/>
                </a:rPr>
                <a:t>Я</a:t>
              </a:r>
              <a:endParaRPr lang="ru-RU" sz="59500" b="1" dirty="0">
                <a:latin typeface="Arial Black" pitchFamily="34" charset="0"/>
                <a:cs typeface="Aharoni" pitchFamily="2" charset="-79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0" y="0"/>
            <a:ext cx="6858000" cy="9248686"/>
            <a:chOff x="0" y="0"/>
            <a:chExt cx="6858000" cy="924868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6858000" cy="9144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C:\Users\демидовы\Desktop\соц.педагог\2+2\sk5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304800"/>
              <a:ext cx="5948362" cy="85344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09600" y="0"/>
              <a:ext cx="6096000" cy="9248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9500" b="1" dirty="0" smtClean="0">
                  <a:latin typeface="Arial Black" pitchFamily="34" charset="0"/>
                  <a:cs typeface="Aharoni" pitchFamily="2" charset="-79"/>
                </a:rPr>
                <a:t>Б</a:t>
              </a:r>
              <a:endParaRPr lang="ru-RU" sz="59500" b="1" dirty="0">
                <a:latin typeface="Arial Black" pitchFamily="34" charset="0"/>
                <a:cs typeface="Aharoni" pitchFamily="2" charset="-79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0" y="0"/>
            <a:ext cx="6858000" cy="9248686"/>
            <a:chOff x="0" y="0"/>
            <a:chExt cx="6858000" cy="924868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6858000" cy="9144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C:\Users\демидовы\Desktop\соц.педагог\2+2\sk5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304800"/>
              <a:ext cx="5948362" cy="85344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85800" y="0"/>
              <a:ext cx="6019800" cy="9248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9500" b="1" dirty="0" smtClean="0">
                  <a:latin typeface="Arial Black" pitchFamily="34" charset="0"/>
                  <a:cs typeface="Aharoni" pitchFamily="2" charset="-79"/>
                </a:rPr>
                <a:t>Р</a:t>
              </a:r>
              <a:endParaRPr lang="ru-RU" sz="59500" b="1" dirty="0">
                <a:latin typeface="Arial Black" pitchFamily="34" charset="0"/>
                <a:cs typeface="Aharoni" pitchFamily="2" charset="-79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6858000" cy="9144000"/>
            <a:chOff x="0" y="0"/>
            <a:chExt cx="6858000" cy="9144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6858000" cy="9144000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533400"/>
              <a:ext cx="6400800" cy="3902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609600" y="4724400"/>
              <a:ext cx="556260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Каждый год звонок веселый </a:t>
              </a:r>
              <a:br>
                <a:rPr lang="ru-RU" sz="2400" dirty="0" smtClean="0"/>
              </a:br>
              <a:r>
                <a:rPr lang="ru-RU" sz="2400" dirty="0" smtClean="0"/>
                <a:t>Собирает вместе нас. </a:t>
              </a:r>
              <a:br>
                <a:rPr lang="ru-RU" sz="2400" dirty="0" smtClean="0"/>
              </a:br>
              <a:r>
                <a:rPr lang="ru-RU" sz="2400" dirty="0" smtClean="0"/>
                <a:t>Здравствуй, осень! Здравствуй, школа! </a:t>
              </a:r>
              <a:br>
                <a:rPr lang="ru-RU" sz="2400" dirty="0" smtClean="0"/>
              </a:br>
              <a:r>
                <a:rPr lang="ru-RU" sz="2400" dirty="0" smtClean="0"/>
                <a:t>Здравствуй, наш любимый класс.</a:t>
              </a:r>
              <a:br>
                <a:rPr lang="ru-RU" sz="2400" dirty="0" smtClean="0"/>
              </a:br>
              <a:r>
                <a:rPr lang="ru-RU" sz="2400" dirty="0" smtClean="0"/>
                <a:t>Пусть нам лет жаль немного -</a:t>
              </a:r>
              <a:br>
                <a:rPr lang="ru-RU" sz="2400" dirty="0" smtClean="0"/>
              </a:br>
              <a:r>
                <a:rPr lang="ru-RU" sz="2400" dirty="0" smtClean="0"/>
                <a:t>Мы грустить не будем зря. </a:t>
              </a:r>
              <a:br>
                <a:rPr lang="ru-RU" sz="2400" dirty="0" smtClean="0"/>
              </a:br>
              <a:r>
                <a:rPr lang="ru-RU" sz="2400" dirty="0" smtClean="0"/>
                <a:t>Здравствуй, к знаниям дорога! </a:t>
              </a:r>
              <a:br>
                <a:rPr lang="ru-RU" sz="2400" dirty="0" smtClean="0"/>
              </a:br>
              <a:r>
                <a:rPr lang="ru-RU" sz="2400" dirty="0" smtClean="0"/>
                <a:t>Здравствуй, праздник сентября!</a:t>
              </a:r>
              <a:br>
                <a:rPr lang="ru-RU" sz="2400" dirty="0" smtClean="0"/>
              </a:br>
              <a:endParaRPr lang="ru-RU" sz="2400" dirty="0" smtClean="0"/>
            </a:p>
            <a:p>
              <a:pPr algn="r"/>
              <a:r>
                <a:rPr lang="ru-RU" sz="2400" i="1" dirty="0" smtClean="0"/>
                <a:t>(В. Степанов)</a:t>
              </a:r>
              <a:endParaRPr lang="ru-RU" sz="2400" dirty="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демидовы\Desktop\соц.педагог\2+2\sk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5948362" cy="8534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2400" y="0"/>
            <a:ext cx="6553200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9500" b="1" dirty="0" smtClean="0">
                <a:latin typeface="Arial Black" pitchFamily="34" charset="0"/>
                <a:cs typeface="Aharoni" pitchFamily="2" charset="-79"/>
              </a:rPr>
              <a:t>Я</a:t>
            </a:r>
            <a:endParaRPr lang="ru-RU" sz="59500" b="1" dirty="0"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0" y="0"/>
            <a:ext cx="6858000" cy="9248686"/>
            <a:chOff x="0" y="0"/>
            <a:chExt cx="6858000" cy="924868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6858000" cy="9144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C:\Users\демидовы\Desktop\соц.педагог\2+2\sk5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304800"/>
              <a:ext cx="5948362" cy="85344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0" y="0"/>
              <a:ext cx="5334000" cy="9248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9500" b="1" dirty="0" smtClean="0">
                  <a:latin typeface="Arial Black" pitchFamily="34" charset="0"/>
                  <a:cs typeface="Aharoni" pitchFamily="2" charset="-79"/>
                </a:rPr>
                <a:t> !</a:t>
              </a:r>
              <a:endParaRPr lang="ru-RU" sz="59500" b="1" dirty="0">
                <a:latin typeface="Arial Black" pitchFamily="34" charset="0"/>
                <a:cs typeface="Aharoni" pitchFamily="2" charset="-79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0" y="0"/>
            <a:ext cx="6858000" cy="9144000"/>
            <a:chOff x="0" y="0"/>
            <a:chExt cx="6858000" cy="9144000"/>
          </a:xfrm>
        </p:grpSpPr>
        <p:grpSp>
          <p:nvGrpSpPr>
            <p:cNvPr id="5" name="Группа 6"/>
            <p:cNvGrpSpPr/>
            <p:nvPr/>
          </p:nvGrpSpPr>
          <p:grpSpPr>
            <a:xfrm>
              <a:off x="0" y="0"/>
              <a:ext cx="6858000" cy="9144000"/>
              <a:chOff x="0" y="0"/>
              <a:chExt cx="6858000" cy="9144000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0" y="0"/>
                <a:ext cx="6858000" cy="9144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26" name="Picture 2" descr="C:\Users\демидовы\Desktop\соц.педагог\2+2\sk58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57200" y="304800"/>
                <a:ext cx="5948362" cy="8534400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1295400" y="990600"/>
              <a:ext cx="4343400" cy="7017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latin typeface="Arial Black" pitchFamily="34" charset="0"/>
                </a:rPr>
                <a:t>ОБЪЯВЛЕНИЕ</a:t>
              </a:r>
              <a:endParaRPr lang="ru-RU" sz="3600" dirty="0" smtClean="0">
                <a:latin typeface="Arial Black" pitchFamily="34" charset="0"/>
              </a:endParaRPr>
            </a:p>
            <a:p>
              <a:pPr algn="ctr"/>
              <a:r>
                <a:rPr lang="ru-RU" sz="2400" dirty="0" smtClean="0">
                  <a:latin typeface="Arial Black" pitchFamily="34" charset="0"/>
                </a:rPr>
                <a:t> </a:t>
              </a:r>
            </a:p>
            <a:p>
              <a:pPr algn="ctr"/>
              <a:r>
                <a:rPr lang="ru-RU" sz="2400" dirty="0" smtClean="0">
                  <a:latin typeface="Arial Black" pitchFamily="34" charset="0"/>
                </a:rPr>
                <a:t>Дорогие обучающиеся, уважаемые родители,  приглашаем </a:t>
              </a:r>
              <a:r>
                <a:rPr lang="ru-RU" sz="2400" dirty="0" smtClean="0">
                  <a:latin typeface="Arial Black" pitchFamily="34" charset="0"/>
                </a:rPr>
                <a:t>вас</a:t>
              </a:r>
              <a:endParaRPr lang="en-US" sz="2400" dirty="0" smtClean="0">
                <a:latin typeface="Arial Black" pitchFamily="34" charset="0"/>
              </a:endParaRPr>
            </a:p>
            <a:p>
              <a:pPr algn="ctr"/>
              <a:r>
                <a:rPr lang="ru-RU" sz="2400" dirty="0" smtClean="0">
                  <a:latin typeface="Arial Black" pitchFamily="34" charset="0"/>
                </a:rPr>
                <a:t> </a:t>
              </a:r>
              <a:r>
                <a:rPr lang="ru-RU" sz="2400" dirty="0" smtClean="0">
                  <a:latin typeface="Arial Black" pitchFamily="34" charset="0"/>
                </a:rPr>
                <a:t>на торжественную  линейку, посвященную   Дню Знаний  </a:t>
              </a:r>
              <a:endParaRPr lang="en-US" sz="2400" dirty="0" smtClean="0">
                <a:latin typeface="Arial Black" pitchFamily="34" charset="0"/>
              </a:endParaRPr>
            </a:p>
            <a:p>
              <a:pPr algn="ctr"/>
              <a:r>
                <a:rPr lang="ru-RU" sz="2400" dirty="0" smtClean="0">
                  <a:latin typeface="Arial Black" pitchFamily="34" charset="0"/>
                </a:rPr>
                <a:t>в </a:t>
              </a:r>
              <a:r>
                <a:rPr lang="ru-RU" sz="2400" dirty="0" smtClean="0">
                  <a:latin typeface="Arial Black" pitchFamily="34" charset="0"/>
                </a:rPr>
                <a:t>МОУ Чепоровской ООШ, которая   состоится</a:t>
              </a:r>
            </a:p>
            <a:p>
              <a:pPr algn="ctr"/>
              <a:r>
                <a:rPr lang="ru-RU" sz="2400" i="1" dirty="0" smtClean="0">
                  <a:latin typeface="Arial Black" pitchFamily="34" charset="0"/>
                </a:rPr>
                <a:t>2 СЕНТЯБРЯ 2013 года в 10-00</a:t>
              </a:r>
              <a:r>
                <a:rPr lang="ru-RU" sz="2400" i="1" dirty="0" smtClean="0">
                  <a:latin typeface="Arial Black" pitchFamily="34" charset="0"/>
                </a:rPr>
                <a:t>.</a:t>
              </a:r>
              <a:endParaRPr lang="en-US" sz="2400" i="1" dirty="0" smtClean="0">
                <a:latin typeface="Arial Black" pitchFamily="34" charset="0"/>
              </a:endParaRPr>
            </a:p>
            <a:p>
              <a:pPr algn="ctr"/>
              <a:endParaRPr lang="ru-RU" sz="2400" dirty="0" smtClean="0">
                <a:latin typeface="Arial Black" pitchFamily="34" charset="0"/>
              </a:endParaRPr>
            </a:p>
            <a:p>
              <a:pPr algn="ctr"/>
              <a:r>
                <a:rPr lang="ru-RU" sz="2400" dirty="0" smtClean="0">
                  <a:latin typeface="Arial Black" pitchFamily="34" charset="0"/>
                </a:rPr>
                <a:t>Отъезд из Лазарева и Горного  в </a:t>
              </a:r>
              <a:r>
                <a:rPr lang="ru-RU" sz="2400" dirty="0" smtClean="0">
                  <a:latin typeface="Arial Black" pitchFamily="34" charset="0"/>
                </a:rPr>
                <a:t>9-30</a:t>
              </a:r>
              <a:r>
                <a:rPr lang="ru-RU" dirty="0" smtClean="0"/>
                <a:t>.</a:t>
              </a:r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r>
                <a:rPr lang="ru-RU" dirty="0" smtClean="0"/>
                <a:t>Администрация школы</a:t>
              </a:r>
            </a:p>
            <a:p>
              <a:endParaRPr lang="ru-RU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0"/>
            <a:ext cx="6858000" cy="9144000"/>
            <a:chOff x="0" y="0"/>
            <a:chExt cx="6858000" cy="91440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6858000" cy="9144000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52800" y="685800"/>
              <a:ext cx="320040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52000"/>
              <a:r>
                <a:rPr lang="ru-RU" sz="1200" i="1" dirty="0" smtClean="0">
                  <a:latin typeface="Comic Sans MS" pitchFamily="66" charset="0"/>
                </a:rPr>
                <a:t>Указом Президента РФ Б. Н. Ельцина от 30.01.98 г. N 120 учрежден ежегодный российский праздник — День матери. Праздник отмечается в последнее воскресенье ноября.</a:t>
              </a:r>
              <a:br>
                <a:rPr lang="ru-RU" sz="1200" i="1" dirty="0" smtClean="0">
                  <a:latin typeface="Comic Sans MS" pitchFamily="66" charset="0"/>
                </a:rPr>
              </a:br>
              <a:r>
                <a:rPr lang="ru-RU" sz="1200" i="1" dirty="0" smtClean="0">
                  <a:latin typeface="Comic Sans MS" pitchFamily="66" charset="0"/>
                </a:rPr>
                <a:t>И хотя этот праздник отмечается всего восьмой год, но во все времена мама была и остается самым главным и близким человеком для каждого из нас. </a:t>
              </a:r>
              <a:br>
                <a:rPr lang="ru-RU" sz="1200" i="1" dirty="0" smtClean="0">
                  <a:latin typeface="Comic Sans MS" pitchFamily="66" charset="0"/>
                </a:rPr>
              </a:br>
              <a:r>
                <a:rPr lang="en-US" sz="1200" i="1" dirty="0" smtClean="0">
                  <a:latin typeface="Comic Sans MS" pitchFamily="66" charset="0"/>
                </a:rPr>
                <a:t>     </a:t>
              </a:r>
              <a:r>
                <a:rPr lang="ru-RU" sz="1200" i="1" dirty="0" smtClean="0">
                  <a:latin typeface="Comic Sans MS" pitchFamily="66" charset="0"/>
                </a:rPr>
                <a:t>Российских матерей всегда отличали щедрость души, преданность, самопожертвование, любовь и великое терпение. И сегодня они бережно хранят семейный очаг, учат детей добру, взаимопониманию, нравственности. </a:t>
              </a:r>
              <a:r>
                <a:rPr lang="ru-RU" dirty="0" smtClean="0"/>
                <a:t/>
              </a:r>
              <a:br>
                <a:rPr lang="ru-RU" dirty="0" smtClean="0"/>
              </a:br>
              <a:endParaRPr lang="ru-RU" dirty="0"/>
            </a:p>
          </p:txBody>
        </p:sp>
        <p:pic>
          <p:nvPicPr>
            <p:cNvPr id="1026" name="Picture 2" descr="C:\Users\наташа\Desktop\Дарья Вал\осень\DSCN9722.JPG"/>
            <p:cNvPicPr>
              <a:picLocks noChangeAspect="1" noChangeArrowheads="1"/>
            </p:cNvPicPr>
            <p:nvPr/>
          </p:nvPicPr>
          <p:blipFill>
            <a:blip r:embed="rId2" cstate="print"/>
            <a:srcRect l="27781" t="37744" r="18605" b="11192"/>
            <a:stretch>
              <a:fillRect/>
            </a:stretch>
          </p:blipFill>
          <p:spPr bwMode="auto">
            <a:xfrm>
              <a:off x="3200400" y="3657600"/>
              <a:ext cx="3413760" cy="24384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990600" y="228600"/>
              <a:ext cx="2667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C00000"/>
                  </a:solidFill>
                  <a:latin typeface="Comic Sans MS" pitchFamily="66" charset="0"/>
                </a:rPr>
                <a:t>День Матери</a:t>
              </a:r>
              <a:endParaRPr lang="ru-RU" sz="2800" b="1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pic>
          <p:nvPicPr>
            <p:cNvPr id="1027" name="Picture 3" descr="C:\Users\наташа\Desktop\Дарья Вал\осень\DSCN9720.JPG"/>
            <p:cNvPicPr>
              <a:picLocks noChangeAspect="1" noChangeArrowheads="1"/>
            </p:cNvPicPr>
            <p:nvPr/>
          </p:nvPicPr>
          <p:blipFill>
            <a:blip r:embed="rId3" cstate="print"/>
            <a:srcRect l="13994" t="5064" r="11712" b="4043"/>
            <a:stretch>
              <a:fillRect/>
            </a:stretch>
          </p:blipFill>
          <p:spPr bwMode="auto">
            <a:xfrm>
              <a:off x="304800" y="838200"/>
              <a:ext cx="2931559" cy="268978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228600" y="3733800"/>
              <a:ext cx="304800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i="1" dirty="0" smtClean="0">
                  <a:latin typeface="Comic Sans MS" pitchFamily="66" charset="0"/>
                </a:rPr>
                <a:t>Вот и в нашей школе 23 ноября дети </a:t>
              </a:r>
            </a:p>
            <a:p>
              <a:r>
                <a:rPr lang="ru-RU" sz="1200" i="1" dirty="0" smtClean="0">
                  <a:latin typeface="Comic Sans MS" pitchFamily="66" charset="0"/>
                </a:rPr>
                <a:t>поздравили  своих мам с этим замечательным праздником. После родительского собрания мамы были приглашены в Чепоровский Дом Культуры, где  для них была проведена  игровая программа. В ней приняли участие три семьи во главе со своими мамами: семья </a:t>
              </a:r>
              <a:r>
                <a:rPr lang="ru-RU" sz="1200" i="1" dirty="0" err="1" smtClean="0">
                  <a:latin typeface="Comic Sans MS" pitchFamily="66" charset="0"/>
                </a:rPr>
                <a:t>Паруновых</a:t>
              </a:r>
              <a:r>
                <a:rPr lang="ru-RU" sz="1200" i="1" dirty="0" smtClean="0">
                  <a:latin typeface="Comic Sans MS" pitchFamily="66" charset="0"/>
                </a:rPr>
                <a:t>, </a:t>
              </a:r>
              <a:r>
                <a:rPr lang="ru-RU" sz="1200" i="1" dirty="0" err="1" smtClean="0">
                  <a:latin typeface="Comic Sans MS" pitchFamily="66" charset="0"/>
                </a:rPr>
                <a:t>семья</a:t>
              </a:r>
              <a:r>
                <a:rPr lang="ru-RU" sz="1200" i="1" dirty="0" smtClean="0">
                  <a:latin typeface="Comic Sans MS" pitchFamily="66" charset="0"/>
                </a:rPr>
                <a:t> </a:t>
              </a:r>
              <a:r>
                <a:rPr lang="ru-RU" sz="1200" i="1" dirty="0" err="1" smtClean="0">
                  <a:latin typeface="Comic Sans MS" pitchFamily="66" charset="0"/>
                </a:rPr>
                <a:t>Чекмаревых</a:t>
              </a:r>
              <a:r>
                <a:rPr lang="ru-RU" sz="1200" i="1" dirty="0" smtClean="0">
                  <a:latin typeface="Comic Sans MS" pitchFamily="66" charset="0"/>
                </a:rPr>
                <a:t> и семья  Мамаевых.  Все они  достойно выступили, показали, какие они дружные , веселые, готовые всегда прийти друг другу на помощь. Учащиеся подготовили и показали несколько поздравительных номеров. </a:t>
              </a:r>
              <a:endParaRPr lang="ru-RU" sz="1200" i="1" dirty="0">
                <a:latin typeface="Comic Sans MS" pitchFamily="66" charset="0"/>
              </a:endParaRPr>
            </a:p>
          </p:txBody>
        </p:sp>
        <p:pic>
          <p:nvPicPr>
            <p:cNvPr id="1028" name="Picture 4" descr="C:\Users\наташа\Desktop\Дарья Вал\осень\DSCN9738.JPG"/>
            <p:cNvPicPr>
              <a:picLocks noChangeAspect="1" noChangeArrowheads="1"/>
            </p:cNvPicPr>
            <p:nvPr/>
          </p:nvPicPr>
          <p:blipFill>
            <a:blip r:embed="rId4" cstate="print"/>
            <a:srcRect l="11111" t="14816" r="5556" b="7402"/>
            <a:stretch>
              <a:fillRect/>
            </a:stretch>
          </p:blipFill>
          <p:spPr bwMode="auto">
            <a:xfrm>
              <a:off x="2057400" y="7010400"/>
              <a:ext cx="2590800" cy="181356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29" name="Picture 5" descr="C:\Users\наташа\Desktop\Дарья Вал\осень\DSCN9739.JPG"/>
            <p:cNvPicPr>
              <a:picLocks noChangeAspect="1" noChangeArrowheads="1"/>
            </p:cNvPicPr>
            <p:nvPr/>
          </p:nvPicPr>
          <p:blipFill>
            <a:blip r:embed="rId5" cstate="print"/>
            <a:srcRect l="25021" t="18765" r="14929" b="11806"/>
            <a:stretch>
              <a:fillRect/>
            </a:stretch>
          </p:blipFill>
          <p:spPr bwMode="auto">
            <a:xfrm>
              <a:off x="4876800" y="6400800"/>
              <a:ext cx="1600200" cy="246697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30" name="Picture 6" descr="C:\Users\наташа\Desktop\Дарья Вал\осень\DSCN9740.JPG"/>
            <p:cNvPicPr>
              <a:picLocks noChangeAspect="1" noChangeArrowheads="1"/>
            </p:cNvPicPr>
            <p:nvPr/>
          </p:nvPicPr>
          <p:blipFill>
            <a:blip r:embed="rId6" cstate="print"/>
            <a:srcRect l="19123" t="22056" r="18381" b="17289"/>
            <a:stretch>
              <a:fillRect/>
            </a:stretch>
          </p:blipFill>
          <p:spPr bwMode="auto">
            <a:xfrm>
              <a:off x="304800" y="6934200"/>
              <a:ext cx="1524000" cy="197223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6858000" cy="9144000"/>
            <a:chOff x="0" y="0"/>
            <a:chExt cx="6858000" cy="9144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6858000" cy="9144000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2400" y="0"/>
              <a:ext cx="647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</a:rPr>
                <a:t>Знаменательные и памятные даты на </a:t>
              </a:r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c</a:t>
              </a:r>
              <a:r>
                <a:rPr lang="ru-RU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ентябрь</a:t>
              </a: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</a:rPr>
                <a:t>  2013г.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2400" y="187702"/>
              <a:ext cx="6400800" cy="895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dirty="0" smtClean="0"/>
                <a:t>1 сентября – День знаний.  День местного самоуправления</a:t>
              </a:r>
            </a:p>
            <a:p>
              <a:pPr algn="just"/>
              <a:r>
                <a:rPr lang="ru-RU" sz="1200" dirty="0" smtClean="0"/>
                <a:t>2 сентября – День воинской славы России – День окончания Второй мировой войны</a:t>
              </a:r>
            </a:p>
            <a:p>
              <a:pPr algn="just"/>
              <a:r>
                <a:rPr lang="ru-RU" sz="1200" dirty="0" smtClean="0"/>
                <a:t>3 сентября – День солидарности в борьбе с терроризмом</a:t>
              </a:r>
            </a:p>
            <a:p>
              <a:pPr algn="just"/>
              <a:r>
                <a:rPr lang="ru-RU" sz="1200" dirty="0" smtClean="0"/>
                <a:t>5 сентября – 80 лет со дня рождения художника-иллюстратора Эрика Владимировича Булатова</a:t>
              </a:r>
            </a:p>
            <a:p>
              <a:pPr algn="just"/>
              <a:r>
                <a:rPr lang="ru-RU" sz="1200" dirty="0" smtClean="0"/>
                <a:t>8 сентября – День воинской славы России. Бородинское сражение русской армии под командованием М.И. Кутузова с французской армией (1812г.)</a:t>
              </a:r>
            </a:p>
            <a:p>
              <a:pPr algn="just"/>
              <a:r>
                <a:rPr lang="ru-RU" sz="1200" dirty="0" smtClean="0"/>
                <a:t>8 сентября – Международный день солидарности журналистов. Международный день распространения грамотности</a:t>
              </a:r>
            </a:p>
            <a:p>
              <a:pPr algn="just"/>
              <a:r>
                <a:rPr lang="ru-RU" sz="1200" dirty="0" smtClean="0"/>
                <a:t>7 сентября – 90 лет со дня рождения поэта Эдуарда Аркадьевича Асадова (1923–2004)</a:t>
              </a:r>
            </a:p>
            <a:p>
              <a:pPr algn="just"/>
              <a:r>
                <a:rPr lang="ru-RU" sz="1200" dirty="0" smtClean="0"/>
                <a:t>9 сентября – 185 лет со дня рождения писателя Льва Николаевича Толстого (1828–1910)</a:t>
              </a:r>
            </a:p>
            <a:p>
              <a:pPr algn="just"/>
              <a:r>
                <a:rPr lang="ru-RU" sz="1200" dirty="0" smtClean="0"/>
                <a:t>9 сентября – 95 лет со дня рождения русского поэта и переводчика Бориса Владимировича </a:t>
              </a:r>
              <a:r>
                <a:rPr lang="ru-RU" sz="1200" dirty="0" err="1" smtClean="0"/>
                <a:t>Заходера</a:t>
              </a:r>
              <a:r>
                <a:rPr lang="ru-RU" sz="1200" dirty="0" smtClean="0"/>
                <a:t> (1818–2000)</a:t>
              </a:r>
            </a:p>
            <a:p>
              <a:pPr algn="just"/>
              <a:r>
                <a:rPr lang="ru-RU" sz="1200" dirty="0" smtClean="0"/>
                <a:t>9 сентября – 80 лет со дня основания (1933)  издательства «Детская литература».Первоначальное название – «</a:t>
              </a:r>
              <a:r>
                <a:rPr lang="ru-RU" sz="1200" dirty="0" err="1" smtClean="0"/>
                <a:t>Детгиз</a:t>
              </a:r>
              <a:r>
                <a:rPr lang="ru-RU" sz="1200" dirty="0" smtClean="0"/>
                <a:t>»</a:t>
              </a:r>
            </a:p>
            <a:p>
              <a:pPr algn="just"/>
              <a:r>
                <a:rPr lang="ru-RU" sz="1200" dirty="0" smtClean="0"/>
                <a:t>11 сентября – День воинской славы России. Победа русской эскадры под командованием Ф.Ф. Ушакова над турецкой эскадрой у мыса </a:t>
              </a:r>
              <a:r>
                <a:rPr lang="ru-RU" sz="1200" dirty="0" err="1" smtClean="0"/>
                <a:t>Тендра</a:t>
              </a:r>
              <a:r>
                <a:rPr lang="ru-RU" sz="1200" dirty="0" smtClean="0"/>
                <a:t> (1790г.)</a:t>
              </a:r>
            </a:p>
            <a:p>
              <a:pPr algn="just"/>
              <a:r>
                <a:rPr lang="ru-RU" sz="1200" dirty="0" smtClean="0"/>
                <a:t>11 сентября – 90 лет со дня рождения русского писателя Григория Яковлевича Бакланова (1923–2009)</a:t>
              </a:r>
            </a:p>
            <a:p>
              <a:pPr algn="just"/>
              <a:r>
                <a:rPr lang="ru-RU" sz="1200" dirty="0" smtClean="0"/>
                <a:t>12 сентября – День памяти святого благоверного князя Александра Невского</a:t>
              </a:r>
            </a:p>
            <a:p>
              <a:pPr algn="just"/>
              <a:r>
                <a:rPr lang="ru-RU" sz="1200" dirty="0" smtClean="0"/>
                <a:t>13 сентября – 90 лет со дня рождения Зои Космодемьянской (1923-1941), партизанки, Героя Советского Союза</a:t>
              </a:r>
            </a:p>
            <a:p>
              <a:pPr algn="just"/>
              <a:r>
                <a:rPr lang="ru-RU" sz="1200" dirty="0" smtClean="0"/>
                <a:t>15 сентября – День рождения международной экологической организации «Гринпис» («Зеленый мир»).  День работников леса</a:t>
              </a:r>
            </a:p>
            <a:p>
              <a:pPr algn="just"/>
              <a:r>
                <a:rPr lang="ru-RU" sz="1200" dirty="0" smtClean="0"/>
                <a:t>19 сентября – 60 лет со дня рождения писательницы Дины Ильиничны </a:t>
              </a:r>
              <a:r>
                <a:rPr lang="ru-RU" sz="1200" dirty="0" err="1" smtClean="0"/>
                <a:t>Рубиной</a:t>
              </a:r>
              <a:r>
                <a:rPr lang="ru-RU" sz="1200" dirty="0" smtClean="0"/>
                <a:t> (1953)</a:t>
              </a:r>
            </a:p>
            <a:p>
              <a:pPr algn="just"/>
              <a:r>
                <a:rPr lang="ru-RU" sz="1200" dirty="0" smtClean="0"/>
                <a:t>20 сентября – 235 лет со дня рождения Ф.Ф. Беллинсгаузена (1778-1852), русского мореплавателя</a:t>
              </a:r>
            </a:p>
            <a:p>
              <a:pPr algn="just"/>
              <a:r>
                <a:rPr lang="ru-RU" sz="1200" dirty="0" smtClean="0"/>
                <a:t>20 сентября – 85 лет со дня рождения русского писателя Генриха Вениаминовича Сапгира (1928–1999)</a:t>
              </a:r>
            </a:p>
            <a:p>
              <a:pPr algn="just"/>
              <a:r>
                <a:rPr lang="ru-RU" sz="1200" dirty="0" smtClean="0"/>
                <a:t>21 сентября – Победа русских полков во главе с великим князем Дмитрием Донским над монголо-татарскими войсками в Куликовской битве (1380г.)</a:t>
              </a:r>
            </a:p>
            <a:p>
              <a:pPr algn="just"/>
              <a:r>
                <a:rPr lang="ru-RU" sz="1200" dirty="0" smtClean="0"/>
                <a:t>21 сентября – Международный день мира (с 2002г.)</a:t>
              </a:r>
            </a:p>
            <a:p>
              <a:pPr algn="just"/>
              <a:r>
                <a:rPr lang="ru-RU" sz="1200" dirty="0" smtClean="0"/>
                <a:t>21 сентября – 305 лет со дня рождения А.Д. Кантемира (1708-1744), русского поэта, основоположника классицизма</a:t>
              </a:r>
            </a:p>
            <a:p>
              <a:pPr algn="just"/>
              <a:r>
                <a:rPr lang="ru-RU" sz="1200" dirty="0" smtClean="0"/>
                <a:t>22 сентября – Всемирный День без автомобилей</a:t>
              </a:r>
            </a:p>
            <a:p>
              <a:pPr algn="just"/>
              <a:r>
                <a:rPr lang="ru-RU" sz="1200" dirty="0" smtClean="0"/>
                <a:t>23 сентября – 120 лет со дня рождения А.Ф. Лосева (1893-1988), русского философа</a:t>
              </a:r>
            </a:p>
            <a:p>
              <a:pPr algn="just"/>
              <a:r>
                <a:rPr lang="ru-RU" sz="1200" dirty="0" smtClean="0"/>
                <a:t>26 сентября – 90 лет со дня рождения русского поэта Александра Петровича Межирова (1923–2009)</a:t>
              </a:r>
            </a:p>
            <a:p>
              <a:pPr algn="just"/>
              <a:r>
                <a:rPr lang="ru-RU" sz="1200" dirty="0" smtClean="0"/>
                <a:t>27 сентября – Всемирный день туризма</a:t>
              </a:r>
            </a:p>
            <a:p>
              <a:pPr algn="just"/>
              <a:r>
                <a:rPr lang="ru-RU" sz="1200" dirty="0" smtClean="0"/>
                <a:t>27 сентября – 70 лет со дня рождения художника-иллюстратора Георгия Николаевича Юдина (1943)</a:t>
              </a:r>
            </a:p>
            <a:p>
              <a:pPr algn="just"/>
              <a:r>
                <a:rPr lang="ru-RU" sz="1200" dirty="0" smtClean="0"/>
                <a:t>27 сентября – 125 лет со дня рождения Н.И.Бухарина (1888-1938), советского политического деятеля</a:t>
              </a:r>
            </a:p>
            <a:p>
              <a:pPr algn="just"/>
              <a:r>
                <a:rPr lang="ru-RU" sz="1200" dirty="0" smtClean="0"/>
                <a:t>28 сентября – День работника атомной промышленности</a:t>
              </a:r>
            </a:p>
            <a:p>
              <a:pPr algn="just"/>
              <a:r>
                <a:rPr lang="ru-RU" sz="1200" dirty="0" smtClean="0"/>
                <a:t>28 сентября – 105 лет со дня рождения русского писателя и литературоведа Ираклия Луарсабовича </a:t>
              </a:r>
              <a:r>
                <a:rPr lang="ru-RU" sz="1200" dirty="0" err="1" smtClean="0"/>
                <a:t>Андронникова</a:t>
              </a:r>
              <a:r>
                <a:rPr lang="ru-RU" sz="1200" dirty="0" smtClean="0"/>
                <a:t> (1908–1990)</a:t>
              </a:r>
            </a:p>
            <a:p>
              <a:pPr algn="just"/>
              <a:r>
                <a:rPr lang="ru-RU" sz="1200" dirty="0" smtClean="0"/>
                <a:t>28 сентября – 95 лет со дня рождения В.А. Сухомлинского (1918-1970), советского педагога</a:t>
              </a:r>
            </a:p>
            <a:p>
              <a:pPr algn="just"/>
              <a:r>
                <a:rPr lang="ru-RU" sz="1200" dirty="0" smtClean="0"/>
                <a:t>29 сентября – Всемирный день морей (с 1978г.)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6858000" cy="9144000"/>
            <a:chOff x="0" y="0"/>
            <a:chExt cx="6858000" cy="9144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6858000" cy="9144000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600" y="152400"/>
              <a:ext cx="640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</a:rPr>
                <a:t>Знаменательные и памятные даты на апрель </a:t>
              </a:r>
              <a:r>
                <a:rPr lang="ru-RU" b="1" smtClean="0">
                  <a:solidFill>
                    <a:schemeClr val="accent6">
                      <a:lumMod val="50000"/>
                    </a:schemeClr>
                  </a:solidFill>
                </a:rPr>
                <a:t>и май 2013 </a:t>
              </a: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</a:rPr>
                <a:t>г.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4800" y="433923"/>
              <a:ext cx="6172200" cy="8710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/>
                <a:t>Апрель</a:t>
              </a:r>
              <a:endParaRPr lang="en-US" sz="1600" dirty="0" smtClean="0"/>
            </a:p>
            <a:p>
              <a:r>
                <a:rPr lang="ru-RU" sz="1600" b="1" dirty="0" smtClean="0"/>
                <a:t>1 апреля </a:t>
              </a:r>
              <a:r>
                <a:rPr lang="ru-RU" sz="1600" dirty="0" smtClean="0"/>
                <a:t>- 140 лет со дня рождения Сергея Васильевича Рахманинова (1873-1943), композитора</a:t>
              </a:r>
              <a:br>
                <a:rPr lang="ru-RU" sz="1600" dirty="0" smtClean="0"/>
              </a:br>
              <a:r>
                <a:rPr lang="ru-RU" sz="1600" b="1" dirty="0" smtClean="0"/>
                <a:t>1 апреля </a:t>
              </a:r>
              <a:r>
                <a:rPr lang="ru-RU" sz="1600" dirty="0" smtClean="0"/>
                <a:t>– 145 лет со дня рождения Эдмона Ростана (1868-1918), французского поэта и драматурга</a:t>
              </a:r>
              <a:br>
                <a:rPr lang="ru-RU" sz="1600" dirty="0" smtClean="0"/>
              </a:br>
              <a:r>
                <a:rPr lang="ru-RU" sz="1600" b="1" dirty="0" smtClean="0"/>
                <a:t>4 апреля </a:t>
              </a:r>
              <a:r>
                <a:rPr lang="ru-RU" sz="1600" dirty="0" smtClean="0"/>
                <a:t>- 75 лет со дня рождения Ильи </a:t>
              </a:r>
              <a:r>
                <a:rPr lang="ru-RU" sz="1600" dirty="0" err="1" smtClean="0"/>
                <a:t>Рахмильевича</a:t>
              </a:r>
              <a:r>
                <a:rPr lang="ru-RU" sz="1600" dirty="0" smtClean="0"/>
                <a:t> Резника (1938), поэта-песенника</a:t>
              </a:r>
              <a:br>
                <a:rPr lang="ru-RU" sz="1600" dirty="0" smtClean="0"/>
              </a:br>
              <a:r>
                <a:rPr lang="ru-RU" sz="1600" b="1" dirty="0" smtClean="0"/>
                <a:t>4 апреля </a:t>
              </a:r>
              <a:r>
                <a:rPr lang="ru-RU" sz="1600" dirty="0" smtClean="0"/>
                <a:t>– 195 лет со дня рождения Томаса Майн Рида (1818-1883), английского писателя</a:t>
              </a:r>
              <a:br>
                <a:rPr lang="ru-RU" sz="1600" dirty="0" smtClean="0"/>
              </a:br>
              <a:r>
                <a:rPr lang="ru-RU" sz="1600" b="1" dirty="0" smtClean="0"/>
                <a:t>7 апреля </a:t>
              </a:r>
              <a:r>
                <a:rPr lang="ru-RU" sz="1600" dirty="0" smtClean="0"/>
                <a:t>– 320 лет со дня рождения Алексея Константиновича Нартова (1693-1756), русского изобретателя, учёного</a:t>
              </a:r>
              <a:br>
                <a:rPr lang="ru-RU" sz="1600" dirty="0" smtClean="0"/>
              </a:br>
              <a:r>
                <a:rPr lang="ru-RU" sz="1600" b="1" dirty="0" smtClean="0"/>
                <a:t>12 апреля </a:t>
              </a:r>
              <a:r>
                <a:rPr lang="ru-RU" sz="1600" dirty="0" smtClean="0"/>
                <a:t>- 190 лет со дня рождения Александра Николаевича Островского (1823-1886), драматурга</a:t>
              </a:r>
              <a:br>
                <a:rPr lang="ru-RU" sz="1600" dirty="0" smtClean="0"/>
              </a:br>
              <a:r>
                <a:rPr lang="ru-RU" sz="1600" b="1" dirty="0" smtClean="0"/>
                <a:t>15 апреля </a:t>
              </a:r>
              <a:r>
                <a:rPr lang="ru-RU" sz="1600" dirty="0" smtClean="0"/>
                <a:t>– 80 лет со дня рождения Бориса Натановича Стругацкого (1933-2012), писателя-фантаста</a:t>
              </a:r>
              <a:br>
                <a:rPr lang="ru-RU" sz="1600" dirty="0" smtClean="0"/>
              </a:br>
              <a:r>
                <a:rPr lang="ru-RU" sz="1600" b="1" dirty="0" smtClean="0"/>
                <a:t>23 апреля </a:t>
              </a:r>
              <a:r>
                <a:rPr lang="ru-RU" sz="1600" dirty="0" smtClean="0"/>
                <a:t>– 95 лет со дня рождения Мориса </a:t>
              </a:r>
              <a:r>
                <a:rPr lang="ru-RU" sz="1600" dirty="0" err="1" smtClean="0"/>
                <a:t>Дрюона</a:t>
              </a:r>
              <a:r>
                <a:rPr lang="ru-RU" sz="1600" dirty="0" smtClean="0"/>
                <a:t> (1918-2009), французского писателя</a:t>
              </a:r>
              <a:br>
                <a:rPr lang="ru-RU" sz="1600" dirty="0" smtClean="0"/>
              </a:br>
              <a:r>
                <a:rPr lang="ru-RU" sz="1600" b="1" dirty="0" smtClean="0"/>
                <a:t>30 апреля </a:t>
              </a:r>
              <a:r>
                <a:rPr lang="ru-RU" sz="1600" dirty="0" smtClean="0"/>
                <a:t>- 130 лет со дня рождения Ярослава Гашека (1883-1923), чешского писателя</a:t>
              </a:r>
            </a:p>
            <a:p>
              <a:r>
                <a:rPr lang="ru-RU" sz="1600" b="1" dirty="0" smtClean="0"/>
                <a:t>Май</a:t>
              </a:r>
              <a:r>
                <a:rPr lang="ru-RU" sz="1600" dirty="0" smtClean="0"/>
                <a:t/>
              </a:r>
              <a:br>
                <a:rPr lang="ru-RU" sz="1600" dirty="0" smtClean="0"/>
              </a:br>
              <a:r>
                <a:rPr lang="ru-RU" sz="1600" b="1" dirty="0" smtClean="0"/>
                <a:t>7 мая </a:t>
              </a:r>
              <a:r>
                <a:rPr lang="ru-RU" sz="1600" dirty="0" smtClean="0"/>
                <a:t>- 110 лет со дня рождения Николая Алексеевича Заболоцкого (1903-1958), поэта</a:t>
              </a:r>
              <a:br>
                <a:rPr lang="ru-RU" sz="1600" dirty="0" smtClean="0"/>
              </a:br>
              <a:r>
                <a:rPr lang="ru-RU" sz="1600" b="1" dirty="0" smtClean="0"/>
                <a:t>5 мая </a:t>
              </a:r>
              <a:r>
                <a:rPr lang="ru-RU" sz="1600" dirty="0" smtClean="0"/>
                <a:t>– 85 лет со дня рождения Анатолия Степановича Иванова (1928-1999), писателя, Героя Социалистического Труда</a:t>
              </a:r>
              <a:br>
                <a:rPr lang="ru-RU" sz="1600" dirty="0" smtClean="0"/>
              </a:br>
              <a:r>
                <a:rPr lang="ru-RU" sz="1600" b="1" dirty="0" smtClean="0"/>
                <a:t>6 мая </a:t>
              </a:r>
              <a:r>
                <a:rPr lang="ru-RU" sz="1600" dirty="0" smtClean="0"/>
                <a:t>– 95 лет со дня рождения Михаила Николаевича Алексеева (1918-2007), писателя, Героя Социалистического Труда</a:t>
              </a:r>
              <a:br>
                <a:rPr lang="ru-RU" sz="1600" dirty="0" smtClean="0"/>
              </a:br>
              <a:r>
                <a:rPr lang="ru-RU" sz="1600" b="1" dirty="0" smtClean="0"/>
                <a:t>12 мая</a:t>
              </a:r>
              <a:r>
                <a:rPr lang="ru-RU" sz="1600" dirty="0" smtClean="0"/>
                <a:t> - 80 лет со дня рождения Андрея Андреевича Вознесенского (1933-2010), поэта, прозаика</a:t>
              </a:r>
              <a:br>
                <a:rPr lang="ru-RU" sz="1600" dirty="0" smtClean="0"/>
              </a:br>
              <a:r>
                <a:rPr lang="ru-RU" sz="1600" b="1" dirty="0" smtClean="0"/>
                <a:t>20 мая </a:t>
              </a:r>
              <a:r>
                <a:rPr lang="ru-RU" sz="1600" dirty="0" smtClean="0"/>
                <a:t>– 65 лет со дня рождения Михаила Иосифовича </a:t>
              </a:r>
              <a:r>
                <a:rPr lang="ru-RU" sz="1600" dirty="0" err="1" smtClean="0"/>
                <a:t>Веллера</a:t>
              </a:r>
              <a:r>
                <a:rPr lang="ru-RU" sz="1600" dirty="0" smtClean="0"/>
                <a:t> (1948), писателя, публициста</a:t>
              </a:r>
              <a:br>
                <a:rPr lang="ru-RU" sz="1600" dirty="0" smtClean="0"/>
              </a:br>
              <a:r>
                <a:rPr lang="ru-RU" sz="1600" b="1" dirty="0" smtClean="0"/>
                <a:t>22 мая </a:t>
              </a:r>
              <a:r>
                <a:rPr lang="ru-RU" sz="1600" dirty="0" smtClean="0"/>
                <a:t>- 200лет со дня рождения </a:t>
              </a:r>
              <a:r>
                <a:rPr lang="ru-RU" sz="1600" dirty="0" err="1" smtClean="0"/>
                <a:t>Рихарда</a:t>
              </a:r>
              <a:r>
                <a:rPr lang="ru-RU" sz="1600" dirty="0" smtClean="0"/>
                <a:t> Вагнера (1813-1883), немецкого композитора</a:t>
              </a:r>
              <a:br>
                <a:rPr lang="ru-RU" sz="1600" dirty="0" smtClean="0"/>
              </a:br>
              <a:r>
                <a:rPr lang="ru-RU" sz="1600" b="1" dirty="0" smtClean="0"/>
                <a:t>26 мая </a:t>
              </a:r>
              <a:r>
                <a:rPr lang="ru-RU" sz="1600" dirty="0" smtClean="0"/>
                <a:t>– 75 лет со дня рождения Людмилы Стефановны Петрушевской (1938), писательницы</a:t>
              </a:r>
            </a:p>
            <a:p>
              <a:endParaRPr lang="ru-RU" sz="1600"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6858000" cy="9144000"/>
            <a:chOff x="0" y="0"/>
            <a:chExt cx="6858000" cy="9144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6858000" cy="9144000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600" y="304800"/>
              <a:ext cx="647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</a:rPr>
                <a:t>Знаменательные и памятные даты на декабрь 2012 г.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3400" y="990600"/>
              <a:ext cx="6019800" cy="7663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1 декабря - 220 лет со дня рождения Н.И.Лобачевского (1792-1856), выдающегося русского математика.</a:t>
              </a:r>
              <a:br>
                <a:rPr lang="ru-RU" sz="1200" dirty="0" smtClean="0"/>
              </a:br>
              <a:r>
                <a:rPr lang="ru-RU" sz="1200" dirty="0" smtClean="0"/>
                <a:t>1 декабря - Всемирный день борьбы со </a:t>
              </a:r>
              <a:r>
                <a:rPr lang="ru-RU" sz="1200" dirty="0" err="1" smtClean="0"/>
                <a:t>СПИДом</a:t>
              </a:r>
              <a:r>
                <a:rPr lang="ru-RU" sz="1200" dirty="0" smtClean="0"/>
                <a:t>.</a:t>
              </a:r>
              <a:br>
                <a:rPr lang="ru-RU" sz="1200" dirty="0" smtClean="0"/>
              </a:br>
              <a:r>
                <a:rPr lang="ru-RU" sz="1200" dirty="0" smtClean="0"/>
                <a:t>3 декабря – Международный день инвалидов</a:t>
              </a:r>
              <a:br>
                <a:rPr lang="ru-RU" sz="1200" dirty="0" smtClean="0"/>
              </a:br>
              <a:r>
                <a:rPr lang="ru-RU" sz="1200" dirty="0" smtClean="0"/>
                <a:t>4 декабря - 90 лет со дня рождения </a:t>
              </a:r>
              <a:r>
                <a:rPr lang="ru-RU" sz="1200" dirty="0" err="1" smtClean="0"/>
                <a:t>Жерара</a:t>
              </a:r>
              <a:r>
                <a:rPr lang="ru-RU" sz="1200" dirty="0" smtClean="0"/>
                <a:t> </a:t>
              </a:r>
              <a:r>
                <a:rPr lang="ru-RU" sz="1200" dirty="0" err="1" smtClean="0"/>
                <a:t>Филипа</a:t>
              </a:r>
              <a:r>
                <a:rPr lang="ru-RU" sz="1200" dirty="0" smtClean="0"/>
                <a:t> (1922 - 1959), французского актера</a:t>
              </a:r>
              <a:br>
                <a:rPr lang="ru-RU" sz="1200" dirty="0" smtClean="0"/>
              </a:br>
              <a:r>
                <a:rPr lang="ru-RU" sz="1200" dirty="0" smtClean="0"/>
                <a:t>7 декабря - 2050 лет со дня смерти Марка Тулия Цицерона (106-43 </a:t>
              </a:r>
              <a:r>
                <a:rPr lang="ru-RU" sz="1200" dirty="0" err="1" smtClean="0"/>
                <a:t>дс</a:t>
              </a:r>
              <a:r>
                <a:rPr lang="ru-RU" sz="1200" dirty="0" smtClean="0"/>
                <a:t> н.э.), римского политического деятеля, оратора, писателя.</a:t>
              </a:r>
              <a:br>
                <a:rPr lang="ru-RU" sz="1200" dirty="0" smtClean="0"/>
              </a:br>
              <a:r>
                <a:rPr lang="ru-RU" sz="1200" dirty="0" smtClean="0"/>
                <a:t>8 декабря - 210 лет со дня рождения А.И.Одоевского (1802-1839), русского поэта, декабриста.</a:t>
              </a:r>
              <a:br>
                <a:rPr lang="ru-RU" sz="1200" dirty="0" smtClean="0"/>
              </a:br>
              <a:r>
                <a:rPr lang="ru-RU" sz="1200" dirty="0" smtClean="0"/>
                <a:t>9 декабря - 80 лет со дня рождения В.Е.Максимова (1932-1995), писателя русского зарубежья.</a:t>
              </a:r>
              <a:br>
                <a:rPr lang="ru-RU" sz="1200" dirty="0" smtClean="0"/>
              </a:br>
              <a:r>
                <a:rPr lang="ru-RU" sz="1200" dirty="0" smtClean="0"/>
                <a:t>10 декабря – День прав человека</a:t>
              </a:r>
              <a:br>
                <a:rPr lang="ru-RU" sz="1200" dirty="0" smtClean="0"/>
              </a:br>
              <a:r>
                <a:rPr lang="ru-RU" sz="1200" dirty="0" smtClean="0"/>
                <a:t>12 декабря - День Конституции РФ</a:t>
              </a:r>
              <a:br>
                <a:rPr lang="ru-RU" sz="1200" dirty="0" smtClean="0"/>
              </a:br>
              <a:r>
                <a:rPr lang="ru-RU" sz="1200" dirty="0" smtClean="0"/>
                <a:t>13 декабря - 215 лет со дня рождения Генриха Гейне (1797-1856), немецкого поэта, прозаика.</a:t>
              </a:r>
              <a:br>
                <a:rPr lang="ru-RU" sz="1200" dirty="0" smtClean="0"/>
              </a:br>
              <a:r>
                <a:rPr lang="ru-RU" sz="1200" dirty="0" smtClean="0"/>
                <a:t>13 декабря - 110 лет со дня рождения Евгения Петрова (Е.П.Катаева) (1902-1942), русского писателя, писал в соавторстве с И.Ильфом.</a:t>
              </a:r>
              <a:br>
                <a:rPr lang="ru-RU" sz="1200" dirty="0" smtClean="0"/>
              </a:br>
              <a:r>
                <a:rPr lang="ru-RU" sz="1200" dirty="0" smtClean="0"/>
                <a:t>14 декабря - 90 лет со дня рождения Н.Г.Басова (1922 - 2001), российского физика, изобретателя лазера. Лауреат Нобелевской премии по физике</a:t>
              </a:r>
              <a:br>
                <a:rPr lang="ru-RU" sz="1200" dirty="0" smtClean="0"/>
              </a:br>
              <a:r>
                <a:rPr lang="ru-RU" sz="1200" dirty="0" smtClean="0"/>
                <a:t>15 декабря - 180 лет со дня рождения А.Г.Эйфеля (1832 - 1923), французского инженера. </a:t>
              </a:r>
              <a:br>
                <a:rPr lang="ru-RU" sz="1200" dirty="0" smtClean="0"/>
              </a:br>
              <a:r>
                <a:rPr lang="ru-RU" sz="1200" dirty="0" smtClean="0"/>
                <a:t>16 декабря - 140 лет со дня рождения А.И.Деникина (1872 - 1947), русского военного деятеля</a:t>
              </a:r>
              <a:br>
                <a:rPr lang="ru-RU" sz="1200" dirty="0" smtClean="0"/>
              </a:br>
              <a:r>
                <a:rPr lang="ru-RU" sz="1200" dirty="0" smtClean="0"/>
                <a:t>16 декабря - 80 лет со дня рождения Р.К.Щедрина (1932), российского композитора</a:t>
              </a:r>
              <a:br>
                <a:rPr lang="ru-RU" sz="1200" dirty="0" smtClean="0"/>
              </a:br>
              <a:r>
                <a:rPr lang="ru-RU" sz="1200" dirty="0" smtClean="0"/>
                <a:t>18 декабря - 65 лет со дня рождения Стивена Спилберга (1947), американского режиссера</a:t>
              </a:r>
              <a:br>
                <a:rPr lang="ru-RU" sz="1200" dirty="0" smtClean="0"/>
              </a:br>
              <a:r>
                <a:rPr lang="ru-RU" sz="1200" dirty="0" smtClean="0"/>
                <a:t>20 декабря - 110 лет со дня рождения Т.А.Мавриной (1902 - 1996), российской художницы.</a:t>
              </a:r>
              <a:br>
                <a:rPr lang="ru-RU" sz="1200" dirty="0" smtClean="0"/>
              </a:br>
              <a:r>
                <a:rPr lang="ru-RU" sz="1200" dirty="0" smtClean="0"/>
                <a:t>21 декабря - 95 лет назад родился Генрих Белль (1917-1985), немецкий новеллист, прозаик, лауреат Нобелевской премии (1972).</a:t>
              </a:r>
              <a:br>
                <a:rPr lang="ru-RU" sz="1200" dirty="0" smtClean="0"/>
              </a:br>
              <a:r>
                <a:rPr lang="ru-RU" sz="1200" dirty="0" smtClean="0"/>
                <a:t>22 декабря - 75 лет со дня рождения (1937) Эдуарда Успенского, русского детского писателя.</a:t>
              </a:r>
              <a:br>
                <a:rPr lang="ru-RU" sz="1200" dirty="0" smtClean="0"/>
              </a:br>
              <a:r>
                <a:rPr lang="ru-RU" sz="1200" dirty="0" smtClean="0"/>
                <a:t>23 декабря - 235 лет со дня рождения Александра I (1777 - 1825), российского императора</a:t>
              </a:r>
              <a:br>
                <a:rPr lang="ru-RU" sz="1200" dirty="0" smtClean="0"/>
              </a:br>
              <a:r>
                <a:rPr lang="ru-RU" sz="1200" dirty="0" smtClean="0"/>
                <a:t>26 декабря -150 лет со дня рождения С.Я.Надсона (1862-1877), русского поэта.</a:t>
              </a:r>
              <a:br>
                <a:rPr lang="ru-RU" sz="1200" dirty="0" smtClean="0"/>
              </a:br>
              <a:r>
                <a:rPr lang="ru-RU" sz="1200" dirty="0" smtClean="0"/>
                <a:t>27 декабря - 180 лет со дня рождения П.М. Третьякова (1832-1898), купца, мецената. </a:t>
              </a:r>
              <a:br>
                <a:rPr lang="ru-RU" sz="1200" dirty="0" smtClean="0"/>
              </a:br>
              <a:r>
                <a:rPr lang="ru-RU" sz="1200" dirty="0" smtClean="0"/>
                <a:t>28 декабря - 115 лет со дня рождения И.С.Конева (1897-1973), русского военачальника, Маршала Советского Союза, дважды Героя Советского Союза.</a:t>
              </a:r>
              <a:br>
                <a:rPr lang="ru-RU" sz="1200" dirty="0" smtClean="0"/>
              </a:br>
              <a:r>
                <a:rPr lang="ru-RU" sz="1200" dirty="0" smtClean="0"/>
                <a:t>29 декабря -Международный день биологического разнообразия. </a:t>
              </a:r>
              <a:br>
                <a:rPr lang="ru-RU" sz="1200" dirty="0" smtClean="0"/>
              </a:br>
              <a:r>
                <a:rPr lang="ru-RU" sz="1200" dirty="0" smtClean="0"/>
                <a:t>31 декабря - 275 лет со дня рождения Рудольфа Эриха </a:t>
              </a:r>
              <a:r>
                <a:rPr lang="ru-RU" sz="1200" dirty="0" err="1" smtClean="0"/>
                <a:t>Распе</a:t>
              </a:r>
              <a:r>
                <a:rPr lang="ru-RU" sz="1200" dirty="0" smtClean="0"/>
                <a:t> (1737-1794) немецкого поэта, историка. </a:t>
              </a:r>
              <a:br>
                <a:rPr lang="ru-RU" sz="1200" dirty="0" smtClean="0"/>
              </a:br>
              <a:r>
                <a:rPr lang="ru-RU" sz="1200" dirty="0" smtClean="0"/>
                <a:t>31 декабря - 175 лет со дня рождения Луи </a:t>
              </a:r>
              <a:r>
                <a:rPr lang="ru-RU" sz="1200" dirty="0" err="1" smtClean="0"/>
                <a:t>Жаколио</a:t>
              </a:r>
              <a:r>
                <a:rPr lang="ru-RU" sz="1200" dirty="0" smtClean="0"/>
                <a:t> (1837-1890), французского писателя. </a:t>
              </a:r>
              <a:endParaRPr lang="ru-RU" sz="1200"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6858000" cy="9144000"/>
            <a:chOff x="0" y="0"/>
            <a:chExt cx="6858000" cy="9144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6858000" cy="9144000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2400" y="3429000"/>
              <a:ext cx="6553200" cy="5715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360000" algn="just"/>
              <a:r>
                <a:rPr lang="ru-RU" sz="1300" dirty="0" smtClean="0"/>
                <a:t>Литературным творчеством Толстой занимался с раннего возраста, поощряемый своим дядей. Писал стихи, фантастические повести, и уже его первая опубликованная под псевдонимом "</a:t>
              </a:r>
              <a:r>
                <a:rPr lang="ru-RU" sz="1300" dirty="0" err="1" smtClean="0"/>
                <a:t>Краснорогский</a:t>
              </a:r>
              <a:r>
                <a:rPr lang="ru-RU" sz="1300" dirty="0" smtClean="0"/>
                <a:t>" в 1841 повесть "Упырь" была замечена В. Белинским.</a:t>
              </a:r>
            </a:p>
            <a:p>
              <a:pPr indent="360000" algn="just"/>
              <a:r>
                <a:rPr lang="ru-RU" sz="1300" dirty="0" smtClean="0"/>
                <a:t>В 1840-е годы начал работать над историческим романом "Князь Серебряный", оконченным в 1861. В этот же период написал рад баллад и лирических стихотворений, получивших широкую известность и впоследствии положенных на музыку русскими композиторами ("Колокольчики мои, "Ты знаешь край, где все обильем дышит", "Курган", "Средь шумного бала..." и др.). </a:t>
              </a:r>
            </a:p>
            <a:p>
              <a:pPr indent="360000" algn="just"/>
              <a:r>
                <a:rPr lang="ru-RU" sz="1300" dirty="0" smtClean="0"/>
                <a:t>В 1854 вместе со своими двоюродными братьями Жемчужниковыми создал сатирическую литературную маску </a:t>
              </a:r>
              <a:r>
                <a:rPr lang="ru-RU" sz="1300" dirty="0" err="1" smtClean="0"/>
                <a:t>Козьмы</a:t>
              </a:r>
              <a:r>
                <a:rPr lang="ru-RU" sz="1300" dirty="0" smtClean="0"/>
                <a:t> Пруткова и сборник его сочинений, до сих пор популярный в России. </a:t>
              </a:r>
            </a:p>
            <a:p>
              <a:pPr indent="360000" algn="just"/>
              <a:r>
                <a:rPr lang="ru-RU" sz="1300" dirty="0" smtClean="0"/>
                <a:t>Служба при дворе (флигель-адъютант  Александра </a:t>
              </a:r>
              <a:r>
                <a:rPr lang="en-US" sz="1300" dirty="0" smtClean="0"/>
                <a:t>II</a:t>
              </a:r>
              <a:r>
                <a:rPr lang="ru-RU" sz="1300" dirty="0" smtClean="0"/>
                <a:t>, затем егермейстер) давала писателю возможность вступаться за близких ему людей (хлопотал о возвращении из ссылки Т. Шевченко, об И. Аксакове, И. Тургеневе). В 1861 добился отставки ("Служба и искусство несовместимы...", - написал он царю) и все свои силы и время стал отдавать литературе. </a:t>
              </a:r>
            </a:p>
            <a:p>
              <a:pPr indent="360000" algn="just"/>
              <a:r>
                <a:rPr lang="ru-RU" sz="1300" dirty="0" smtClean="0"/>
                <a:t>В 1862 опубликовал драматическую поэму "Дон Жуан"; в 1866 - 70 - историческую трилогию, включавшую трагедии "Смерть Иоанна Грозного", "Царь Федор Иоаннович", "Царь Борис". В последние годы обратился к поэзии.</a:t>
              </a:r>
            </a:p>
            <a:p>
              <a:pPr indent="360000" algn="just"/>
              <a:r>
                <a:rPr lang="ru-RU" sz="1300" dirty="0" smtClean="0"/>
                <a:t>Уйдя в отставку, в основном жил в своих имениях, уделяя мало внимания хозяйству, и постепенно разорился. Ухудшилось состояние его здоровья. В возрасте 58 лет А.Толстой 28 сентября (10 октября н.с.) 1875 скончался в имении Красный Рог Черниговской губернии. </a:t>
              </a:r>
            </a:p>
            <a:p>
              <a:pPr indent="360000" algn="just"/>
              <a:r>
                <a:rPr lang="ru-RU" sz="1300" dirty="0" smtClean="0"/>
                <a:t>Творчество Толстого, проникнутое любовью к здоровой земной жизни, русской природе и родине, отразило движение русской литературы от романтизма к реализму, достижения которого сказались в ясности и точности изображения природы, в верности и глубине раскрытия душевных переживаний, в сатирическом обличении крепостничества.</a:t>
              </a:r>
              <a:endParaRPr lang="ru-RU" dirty="0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228600"/>
              <a:ext cx="2209800" cy="324564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7" name="Прямоугольник 6"/>
            <p:cNvSpPr/>
            <p:nvPr/>
          </p:nvSpPr>
          <p:spPr>
            <a:xfrm>
              <a:off x="2743200" y="152400"/>
              <a:ext cx="3998299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ru-RU" sz="24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195 лет со дня рождения</a:t>
              </a:r>
            </a:p>
            <a:p>
              <a:pPr algn="ctr"/>
              <a:r>
                <a:rPr lang="ru-RU" sz="2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А.К. Толстого</a:t>
              </a:r>
              <a:endParaRPr lang="ru-RU" sz="2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19400" y="685801"/>
              <a:ext cx="3886200" cy="3246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360000" algn="just"/>
              <a:endParaRPr lang="ru-RU" sz="1300" dirty="0" smtClean="0"/>
            </a:p>
            <a:p>
              <a:pPr indent="360000" algn="just"/>
              <a:r>
                <a:rPr lang="ru-RU" sz="1300" dirty="0" smtClean="0"/>
                <a:t>Толстой Алексей Константинович, граф, поэт, прозаик, драматург. Родился 24 августа (5 сентября н.с.) в Петербурге в знатной дворянской семье. Родители разошлись сразу после рождения сына, воспитывался матерью и ее братом - писателем А.Перовским (псевдоним А.Погорельский). Детские годы прошли в имениях матери, позже дяди на Северной Украине. Получил хорошее домашнее образование. </a:t>
              </a:r>
            </a:p>
            <a:p>
              <a:pPr indent="360000" algn="just"/>
              <a:r>
                <a:rPr lang="ru-RU" sz="1300" dirty="0" smtClean="0"/>
                <a:t>В 17 лет был зачислен в Московский архив Министерства иностранных дел, затем был на дипломатической службе в Германии. В 1843 получил звание камер-юнкера. </a:t>
              </a:r>
            </a:p>
            <a:p>
              <a:endParaRPr lang="ru-RU"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6858000" cy="9189900"/>
            <a:chOff x="0" y="0"/>
            <a:chExt cx="6858000" cy="91899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6858000" cy="9144000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24400" y="1600200"/>
              <a:ext cx="1858963" cy="28285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Прямоугольник 5"/>
            <p:cNvSpPr/>
            <p:nvPr/>
          </p:nvSpPr>
          <p:spPr>
            <a:xfrm>
              <a:off x="381000" y="152400"/>
              <a:ext cx="61722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0" dirty="0" smtClean="0">
                  <a:ln/>
                  <a:solidFill>
                    <a:schemeClr val="accent3"/>
                  </a:solidFill>
                  <a:effectLst/>
                </a:rPr>
                <a:t>Почему День знаний отмечается 1 сентября?</a:t>
              </a:r>
              <a:endParaRPr lang="ru-RU" sz="5400" b="1" cap="none" spc="0" dirty="0">
                <a:ln/>
                <a:solidFill>
                  <a:schemeClr val="accent3"/>
                </a:solidFill>
                <a:effectLst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8600" y="685800"/>
              <a:ext cx="64770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 algn="just"/>
              <a:r>
                <a:rPr lang="ru-RU" sz="1400" dirty="0" smtClean="0"/>
                <a:t>В первый день осени школы распахивают двери для миллионов учеников. Это не просто день окончания каникул, а самый настоящий праздник, именуемый Днем Знаний. А почему именно в этот день ученики России и некоторых других стран отправляются на учебу? Почему именно 1 сентября начинается учебный год и празднуется День Знаний? Давайте разберемся в этом.</a:t>
              </a:r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" y="1752600"/>
              <a:ext cx="4495800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 algn="just"/>
              <a:r>
                <a:rPr lang="ru-RU" sz="1400" b="1" dirty="0" smtClean="0"/>
                <a:t>1 сентября – особая дата!</a:t>
              </a:r>
            </a:p>
            <a:p>
              <a:pPr indent="457200" algn="just"/>
              <a:r>
                <a:rPr lang="ru-RU" sz="1400" dirty="0" smtClean="0"/>
                <a:t>История </a:t>
              </a:r>
              <a:r>
                <a:rPr lang="ru-RU" sz="1400" b="1" dirty="0" smtClean="0"/>
                <a:t>1-ого сентября</a:t>
              </a:r>
              <a:r>
                <a:rPr lang="ru-RU" sz="1400" dirty="0" smtClean="0"/>
                <a:t> как особого дня уходит своими корнями в глубокую древность, а именно – в 4-ый век нашей эры. В 325 году Константин Великий, римский император, сделавший христианство господствующей религией, созвал первый Вселенский собор, на котором, помимо прочего, было решено начинать </a:t>
              </a:r>
              <a:r>
                <a:rPr lang="ru-RU" sz="1400" b="1" dirty="0" smtClean="0"/>
                <a:t>новый год с 1 сентября</a:t>
              </a:r>
              <a:r>
                <a:rPr lang="ru-RU" sz="1400" dirty="0" smtClean="0"/>
                <a:t>.</a:t>
              </a:r>
            </a:p>
            <a:p>
              <a:pPr indent="457200" algn="just"/>
              <a:r>
                <a:rPr lang="ru-RU" sz="1400" dirty="0" smtClean="0"/>
                <a:t>На Руси же праздновали Новый год в марте-апреле, и продолжалось это довольно долго. Только в конце 15 века православная Русь начала отмечать начало нового года 1-ого сентября. Первым годом, начавшимся на Руси с 1 сентября, был 1492-ой. И случилось это по указу Иоанна III.</a:t>
              </a:r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/>
            <a:srcRect l="3966" r="2824" b="3193"/>
            <a:stretch>
              <a:fillRect/>
            </a:stretch>
          </p:blipFill>
          <p:spPr bwMode="auto">
            <a:xfrm>
              <a:off x="228600" y="6096000"/>
              <a:ext cx="3581400" cy="2743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228600" y="4724400"/>
              <a:ext cx="64770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/>
                <a:t>Почему учебный год начинается 1-ого сентября?</a:t>
              </a:r>
            </a:p>
            <a:p>
              <a:pPr indent="457200" algn="just"/>
              <a:r>
                <a:rPr lang="ru-RU" sz="1400" dirty="0" smtClean="0"/>
                <a:t>Все первые школы были при церквях, поэтому и обучение в них начиналось с церковного нового года – с 1 сентября. Вот такое простое объяснение. Точная дата появления традиции </a:t>
              </a:r>
              <a:r>
                <a:rPr lang="ru-RU" sz="1400" i="1" dirty="0" smtClean="0"/>
                <a:t>начинать учебу с 1 сентября</a:t>
              </a:r>
              <a:r>
                <a:rPr lang="ru-RU" sz="1400" dirty="0" smtClean="0"/>
                <a:t> неизвестна, ведь, по мнению многих историков, церковь на Руси начала отмечать новый год в сентябре задолго до указа Иоанна III.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10000" y="6019801"/>
              <a:ext cx="289560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dirty="0" smtClean="0"/>
                <a:t>Кстати, 1 сентября не только отмечали Новый год и начинали учебу, но и собирали налоги. В первый день нового года традиционно представляли народу царского наследника, если в ушедшем году ему как раз исполнилось 14 лет (совершеннолетие «</a:t>
              </a:r>
              <a:r>
                <a:rPr lang="ru-RU" sz="1400" dirty="0" err="1" smtClean="0"/>
                <a:t>по-старорусски</a:t>
              </a:r>
              <a:r>
                <a:rPr lang="ru-RU" sz="1400" dirty="0" smtClean="0"/>
                <a:t>»). Этот день, ко всему прочему, называли Днем Семена (в честь преподобного </a:t>
              </a:r>
              <a:r>
                <a:rPr lang="ru-RU" sz="1400" dirty="0" err="1" smtClean="0"/>
                <a:t>Симеона</a:t>
              </a:r>
              <a:r>
                <a:rPr lang="ru-RU" sz="1400" dirty="0" smtClean="0"/>
                <a:t> Столпника). </a:t>
              </a:r>
            </a:p>
            <a:p>
              <a:endParaRPr lang="ru-RU"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6858000" cy="9144000"/>
            <a:chOff x="0" y="0"/>
            <a:chExt cx="6858000" cy="9144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6858000" cy="9144000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2400" y="228600"/>
              <a:ext cx="6477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 algn="just"/>
              <a:r>
                <a:rPr lang="ru-RU" sz="1400" dirty="0" smtClean="0"/>
                <a:t>По этому поводу в домах и на площадях устанавливали деревца (не хвойные) и украшали их лентами, свечами и бусами (кое-что напоминает, не правда ли?).</a:t>
              </a:r>
              <a:endParaRPr lang="ru-RU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8600" y="838200"/>
              <a:ext cx="64008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 algn="just"/>
              <a:r>
                <a:rPr lang="ru-RU" sz="1400" b="1" dirty="0" smtClean="0"/>
                <a:t>Одни традиции меняются, другие – остаются!</a:t>
              </a:r>
            </a:p>
            <a:p>
              <a:pPr indent="457200" algn="just"/>
              <a:r>
                <a:rPr lang="ru-RU" sz="1400" dirty="0" smtClean="0"/>
                <a:t>Продолжалось сентябрьское «</a:t>
              </a:r>
              <a:r>
                <a:rPr lang="ru-RU" sz="1400" dirty="0" err="1" smtClean="0"/>
                <a:t>новогодие</a:t>
              </a:r>
              <a:r>
                <a:rPr lang="ru-RU" sz="1400" dirty="0" smtClean="0"/>
                <a:t>» на Руси совсем не долго: уже в 1699 году Петр Первый издал указ о переносе Нового года на 1 января, чтобы не отличаться от Европы. Так получилось, что 1699 год длился всего 4 месяца – с 1 сентября по 1 января, когда начался новый 1700 год. Но учеба-то уже началась в сентябре – не заставишь же учеников учиться без перерыва больше года, чтобы устроить им осенние каникулы и начать следующий учебный год только 1 января 1701 года.</a:t>
              </a:r>
              <a:endParaRPr lang="ru-RU" sz="1400" dirty="0"/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38600" y="2438400"/>
              <a:ext cx="2588782" cy="32765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228600" y="2514600"/>
              <a:ext cx="36576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 algn="just"/>
              <a:r>
                <a:rPr lang="ru-RU" sz="1400" dirty="0" smtClean="0"/>
                <a:t>Вероятно, значение имел и наш климат: все-таки холодные осенние каникулы приносили бы детям гораздо меньше радости и пользы, чем теплые летние. В общем, традицию начинать учебный год по старинке 1 сентября оставили нетронутой. Вот почему именно </a:t>
              </a:r>
              <a:r>
                <a:rPr lang="ru-RU" sz="1400" b="1" dirty="0" smtClean="0"/>
                <a:t>1 сентября дети идут в школу</a:t>
              </a:r>
              <a:r>
                <a:rPr lang="ru-RU" sz="1400" dirty="0" smtClean="0"/>
                <a:t> – потому что раньше этот день был первым днем не только учебного, но и календарного года!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600" y="4648200"/>
              <a:ext cx="411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/>
                <a:t>Почему 1 сентября отмечается День Знаний?</a:t>
              </a:r>
              <a:endParaRPr lang="ru-RU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4800" y="4876800"/>
              <a:ext cx="3657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 algn="just"/>
              <a:r>
                <a:rPr lang="ru-RU" sz="1400" dirty="0" smtClean="0"/>
                <a:t>В 1984 году Верховный Совет СССР учредил новый </a:t>
              </a:r>
              <a:r>
                <a:rPr lang="ru-RU" sz="1400" b="1" dirty="0" smtClean="0"/>
                <a:t>праздник – День Знаний</a:t>
              </a:r>
              <a:r>
                <a:rPr lang="ru-RU" sz="1400" dirty="0" smtClean="0"/>
                <a:t>. Датой же праздника стал самый любимый день всех первоклашек – </a:t>
              </a:r>
              <a:r>
                <a:rPr lang="ru-RU" sz="1400" b="1" dirty="0" smtClean="0"/>
                <a:t>Первое сентября</a:t>
              </a:r>
              <a:r>
                <a:rPr lang="ru-RU" sz="1400" dirty="0" smtClean="0"/>
                <a:t>!</a:t>
              </a:r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" y="6019800"/>
              <a:ext cx="2209800" cy="29459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2362200" y="5715000"/>
              <a:ext cx="4343400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 algn="just"/>
              <a:r>
                <a:rPr lang="ru-RU" sz="1400" dirty="0" smtClean="0"/>
                <a:t>На самом деле, задолго до 1984 года 1 сентября являлся торжественным днем. Всегда в этот день девочки шли в школу в белых фартучках, а мальчики – в наглаженных костюмах. В руках ученики несли цветы для своих любимых педагогов. В школах проходили торжественные линейки, а после официальных мероприятий старшеклассники устраивали пикники или вечеринки. Родители новоиспеченных первоклассников нередко накрывали дома праздничный стол. Одним словом, 1 сентября давным-давно является настоящим праздником, хотя вплоть до 1984 года официально он признан не был. Но справедливость восторжествовала, и 1-ое сентября стал красным днем календаря.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1647</Words>
  <PresentationFormat>Экран (4:3)</PresentationFormat>
  <Paragraphs>100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демидовы</dc:creator>
  <cp:lastModifiedBy>наташа</cp:lastModifiedBy>
  <cp:revision>98</cp:revision>
  <dcterms:created xsi:type="dcterms:W3CDTF">2012-08-20T12:01:04Z</dcterms:created>
  <dcterms:modified xsi:type="dcterms:W3CDTF">2013-08-30T10:37:00Z</dcterms:modified>
</cp:coreProperties>
</file>